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9"/>
  </p:notesMasterIdLst>
  <p:handoutMasterIdLst>
    <p:handoutMasterId r:id="rId40"/>
  </p:handoutMasterIdLst>
  <p:sldIdLst>
    <p:sldId id="603" r:id="rId8"/>
    <p:sldId id="2658" r:id="rId9"/>
    <p:sldId id="2667" r:id="rId10"/>
    <p:sldId id="2707" r:id="rId11"/>
    <p:sldId id="2693" r:id="rId12"/>
    <p:sldId id="2691" r:id="rId13"/>
    <p:sldId id="2692" r:id="rId14"/>
    <p:sldId id="2714" r:id="rId15"/>
    <p:sldId id="2688" r:id="rId16"/>
    <p:sldId id="2694" r:id="rId17"/>
    <p:sldId id="2695" r:id="rId18"/>
    <p:sldId id="2697" r:id="rId19"/>
    <p:sldId id="2700" r:id="rId20"/>
    <p:sldId id="2698" r:id="rId21"/>
    <p:sldId id="2699" r:id="rId22"/>
    <p:sldId id="2701" r:id="rId23"/>
    <p:sldId id="2702" r:id="rId24"/>
    <p:sldId id="2704" r:id="rId25"/>
    <p:sldId id="2715" r:id="rId26"/>
    <p:sldId id="2705" r:id="rId27"/>
    <p:sldId id="2706" r:id="rId28"/>
    <p:sldId id="2708" r:id="rId29"/>
    <p:sldId id="2709" r:id="rId30"/>
    <p:sldId id="2711" r:id="rId31"/>
    <p:sldId id="2710" r:id="rId32"/>
    <p:sldId id="2712" r:id="rId33"/>
    <p:sldId id="2713" r:id="rId34"/>
    <p:sldId id="2690" r:id="rId35"/>
    <p:sldId id="2689" r:id="rId36"/>
    <p:sldId id="582" r:id="rId37"/>
    <p:sldId id="2616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15" autoAdjust="0"/>
    <p:restoredTop sz="96291" autoAdjust="0"/>
  </p:normalViewPr>
  <p:slideViewPr>
    <p:cSldViewPr snapToGrid="0" snapToObjects="1">
      <p:cViewPr>
        <p:scale>
          <a:sx n="112" d="100"/>
          <a:sy n="112" d="100"/>
        </p:scale>
        <p:origin x="800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2024/11/29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5988CF-80B1-717D-6B43-30DF1FA20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4" b="39"/>
          <a:stretch/>
        </p:blipFill>
        <p:spPr>
          <a:xfrm>
            <a:off x="-1" y="0"/>
            <a:ext cx="12196763" cy="704335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6948696" y="1212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AI 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1198880"/>
            <a:ext cx="10607784" cy="39116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深度解读</a:t>
            </a:r>
            <a:endParaRPr lang="en-US" altLang="zh-CN" sz="115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Blackwell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005AC4A-2399-0422-C5F3-7C74576C335E}"/>
              </a:ext>
            </a:extLst>
          </p:cNvPr>
          <p:cNvSpPr txBox="1">
            <a:spLocks/>
          </p:cNvSpPr>
          <p:nvPr/>
        </p:nvSpPr>
        <p:spPr>
          <a:xfrm>
            <a:off x="7840077" y="5612576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73800E-BDC3-0C9E-E27C-F7ADA4AE58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447" y="5709326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0879ED-0108-5A68-78A1-171FA66A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BA8920-61DF-3353-DDD4-2BBA92DBE1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制造工艺的性能提升变缓（</a:t>
            </a:r>
            <a:r>
              <a:rPr lang="en-US" altLang="zh-CN" sz="1800" dirty="0"/>
              <a:t> B200</a:t>
            </a:r>
            <a:r>
              <a:rPr lang="zh-CN" altLang="en-US" sz="1800" dirty="0"/>
              <a:t> 每个 </a:t>
            </a:r>
            <a:r>
              <a:rPr lang="en" altLang="zh-CN" sz="1800" dirty="0"/>
              <a:t>Die </a:t>
            </a:r>
            <a:r>
              <a:rPr lang="zh-CN" altLang="en-US" sz="1800" dirty="0"/>
              <a:t>算力大概为 </a:t>
            </a:r>
            <a:r>
              <a:rPr lang="en" altLang="zh-CN" sz="1800" dirty="0"/>
              <a:t>H100 </a:t>
            </a:r>
            <a:r>
              <a:rPr lang="en-US" altLang="zh-CN" sz="1800" dirty="0"/>
              <a:t>1.25X</a:t>
            </a:r>
            <a:r>
              <a:rPr lang="zh-CN" altLang="en-US" sz="1800" dirty="0"/>
              <a:t>，两个 </a:t>
            </a:r>
            <a:r>
              <a:rPr lang="en" altLang="zh-CN" sz="1800" dirty="0"/>
              <a:t>Die </a:t>
            </a:r>
            <a:r>
              <a:rPr lang="zh-CN" altLang="en" sz="1800" dirty="0"/>
              <a:t>合</a:t>
            </a:r>
            <a:r>
              <a:rPr lang="zh-CN" altLang="en-US" sz="1800" dirty="0"/>
              <a:t>封为 </a:t>
            </a:r>
            <a:r>
              <a:rPr lang="en" altLang="zh-CN" sz="1800" dirty="0"/>
              <a:t>H100</a:t>
            </a:r>
            <a:r>
              <a:rPr lang="zh-CN" altLang="en-US" sz="1800" dirty="0"/>
              <a:t> </a:t>
            </a:r>
            <a:r>
              <a:rPr lang="en-US" altLang="zh-CN" sz="1800" dirty="0"/>
              <a:t>2.5X 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/>
              <a:t>封装能力提升解决工艺制造，拼封装技术从传统单 </a:t>
            </a:r>
            <a:r>
              <a:rPr lang="en" altLang="zh-CN" sz="2000" dirty="0"/>
              <a:t>die</a:t>
            </a:r>
            <a:r>
              <a:rPr lang="zh-CN" altLang="en-US" sz="2000" dirty="0"/>
              <a:t> 主处理芯片，演进到双 </a:t>
            </a:r>
            <a:r>
              <a:rPr lang="en" altLang="zh-CN" sz="2000" dirty="0"/>
              <a:t>die</a:t>
            </a:r>
            <a:r>
              <a:rPr lang="zh-CN" altLang="en-US" sz="2000" dirty="0"/>
              <a:t> 合封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221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/>
              <a:t>GH200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GB200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652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E5B397-1861-9BA4-5383-688059E6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D73BC9-BF1E-A2F0-B35F-6EFA695948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925AF8-D2D9-081F-84D5-6A5FF319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" y="221099"/>
            <a:ext cx="11798935" cy="663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8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7D0CCA-7726-4E41-FDF5-3FF6F6F5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NVIDIA’s First GPU-CPU Superchip</a:t>
            </a:r>
            <a:r>
              <a:rPr lang="zh-CN" altLang="en-US" dirty="0"/>
              <a:t>：</a:t>
            </a:r>
            <a:r>
              <a:rPr lang="en" altLang="zh-CN" dirty="0"/>
              <a:t> GH200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7F35B6-BD51-928C-12F0-4D89743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879" y="1360170"/>
            <a:ext cx="7773829" cy="5056621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BF0E24-46A3-88AC-2A22-FF78E8AE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379405" cy="4994910"/>
          </a:xfrm>
        </p:spPr>
        <p:txBody>
          <a:bodyPr anchor="ctr"/>
          <a:lstStyle/>
          <a:p>
            <a:r>
              <a:rPr lang="en" altLang="zh-CN" b="1" dirty="0"/>
              <a:t>H200 GPU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" altLang="zh-CN" b="1" dirty="0"/>
              <a:t>Grace CPU </a:t>
            </a:r>
          </a:p>
          <a:p>
            <a:pPr lvl="1"/>
            <a:r>
              <a:rPr lang="en" altLang="zh-CN" dirty="0"/>
              <a:t>H200 GPU </a:t>
            </a:r>
            <a:r>
              <a:rPr lang="zh-CN" altLang="en-US" dirty="0"/>
              <a:t>显存为 </a:t>
            </a:r>
            <a:r>
              <a:rPr lang="en-US" altLang="zh-CN" dirty="0"/>
              <a:t>96</a:t>
            </a:r>
            <a:r>
              <a:rPr lang="en" altLang="zh-CN" dirty="0"/>
              <a:t>GB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144</a:t>
            </a:r>
            <a:r>
              <a:rPr lang="en" altLang="zh-CN" dirty="0"/>
              <a:t>GB</a:t>
            </a:r>
            <a:r>
              <a:rPr lang="zh-CN" altLang="en" dirty="0"/>
              <a:t>。</a:t>
            </a:r>
            <a:endParaRPr lang="en-US" altLang="zh-CN" dirty="0"/>
          </a:p>
          <a:p>
            <a:pPr lvl="1"/>
            <a:r>
              <a:rPr lang="en" altLang="zh-CN" dirty="0"/>
              <a:t>Grace CPU </a:t>
            </a:r>
            <a:r>
              <a:rPr lang="zh-CN" altLang="en-US" dirty="0"/>
              <a:t>和 </a:t>
            </a:r>
            <a:r>
              <a:rPr lang="en" altLang="zh-CN" dirty="0"/>
              <a:t>Hopper GPU </a:t>
            </a:r>
            <a:r>
              <a:rPr lang="zh-CN" altLang="en-US" dirty="0"/>
              <a:t>间通过 </a:t>
            </a:r>
            <a:r>
              <a:rPr lang="en" altLang="zh-CN" dirty="0"/>
              <a:t>NVLink-C2C </a:t>
            </a:r>
            <a:r>
              <a:rPr lang="zh-CN" altLang="en-US" dirty="0"/>
              <a:t>互联，带宽为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  <a:endParaRPr lang="en-US" altLang="zh-CN" dirty="0"/>
          </a:p>
          <a:p>
            <a:pPr lvl="1"/>
            <a:r>
              <a:rPr lang="en" altLang="zh-CN" dirty="0"/>
              <a:t>HBM3e </a:t>
            </a:r>
            <a:r>
              <a:rPr lang="zh-CN" altLang="en-US" dirty="0"/>
              <a:t>外 </a:t>
            </a:r>
            <a:r>
              <a:rPr lang="en" altLang="zh-CN" dirty="0"/>
              <a:t>Grace CPU </a:t>
            </a:r>
            <a:r>
              <a:rPr lang="zh-CN" altLang="en-US" dirty="0"/>
              <a:t>外接 </a:t>
            </a:r>
            <a:r>
              <a:rPr lang="en-US" altLang="zh-CN" dirty="0"/>
              <a:t>480</a:t>
            </a:r>
            <a:r>
              <a:rPr lang="en" altLang="zh-CN" dirty="0"/>
              <a:t>GB</a:t>
            </a:r>
            <a:r>
              <a:rPr lang="zh-CN" altLang="en-US" dirty="0"/>
              <a:t> </a:t>
            </a:r>
            <a:r>
              <a:rPr lang="en" altLang="zh-CN" dirty="0"/>
              <a:t>LPDDR5X</a:t>
            </a:r>
            <a:r>
              <a:rPr lang="zh-CN" altLang="en" dirty="0"/>
              <a:t>，</a:t>
            </a:r>
            <a:r>
              <a:rPr lang="zh-CN" altLang="en-US" dirty="0"/>
              <a:t>带宽 </a:t>
            </a:r>
            <a:r>
              <a:rPr lang="en-US" altLang="zh-CN" dirty="0"/>
              <a:t>~500</a:t>
            </a:r>
            <a:r>
              <a:rPr lang="en" altLang="zh-CN" dirty="0"/>
              <a:t>GB/s</a:t>
            </a:r>
            <a:r>
              <a:rPr lang="zh-CN" altLang="e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33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18C6C99-A6DE-6AFB-8CB9-D7FCA0F8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NVIDIA GH200 Grace Hopper Superchip Logical Overview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E64D8-6BF8-4CBB-6CB2-7950279EDA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1D6DED-0868-82CA-505F-6736031F2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0" y="1450809"/>
            <a:ext cx="10416699" cy="48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440BF9-C9AD-A20C-F09E-A2F9045C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Access-Frequency-Based Automatic Memory Migration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E429B1-2C3D-DC9C-16D1-A97E981F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B3DCA3-4DC2-94DD-5385-2405FBB1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4" y="1360170"/>
            <a:ext cx="1118287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8A654-93FA-2F02-FA49-865D096B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NVIDIA’s First GPU-CPU Superchip</a:t>
            </a:r>
            <a:endParaRPr kumimoji="1" lang="zh-CN" altLang="en-US" dirty="0"/>
          </a:p>
        </p:txBody>
      </p:sp>
      <p:pic>
        <p:nvPicPr>
          <p:cNvPr id="10242" name="Picture 2" descr="A Quick Introduction to the NVIDIA GH200 aka Grace Hopper - ServeTheHome">
            <a:extLst>
              <a:ext uri="{FF2B5EF4-FFF2-40B4-BE49-F238E27FC236}">
                <a16:creationId xmlns:a16="http://schemas.microsoft.com/office/drawing/2014/main" id="{0C8F35B2-A047-6580-1E0E-73F52BA57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22" y="1303228"/>
            <a:ext cx="7083108" cy="510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83B31-673B-4457-5AB6-8BA38B6D9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460685" cy="4994910"/>
          </a:xfrm>
        </p:spPr>
        <p:txBody>
          <a:bodyPr anchor="ctr"/>
          <a:lstStyle/>
          <a:p>
            <a:r>
              <a:rPr lang="en" altLang="zh-CN" b="1" dirty="0"/>
              <a:t>H200 GPU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" altLang="zh-CN" b="1" dirty="0"/>
              <a:t>Grace CPU </a:t>
            </a:r>
          </a:p>
          <a:p>
            <a:pPr lvl="1"/>
            <a:r>
              <a:rPr lang="en" altLang="zh-CN" dirty="0"/>
              <a:t>H200 GPU </a:t>
            </a:r>
            <a:r>
              <a:rPr lang="zh-CN" altLang="en-US" dirty="0"/>
              <a:t>显存为 </a:t>
            </a:r>
            <a:r>
              <a:rPr lang="en-US" altLang="zh-CN" dirty="0"/>
              <a:t>96</a:t>
            </a:r>
            <a:r>
              <a:rPr lang="en" altLang="zh-CN" dirty="0"/>
              <a:t>GB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144</a:t>
            </a:r>
            <a:r>
              <a:rPr lang="en" altLang="zh-CN" dirty="0"/>
              <a:t>GB</a:t>
            </a:r>
            <a:r>
              <a:rPr lang="zh-CN" altLang="en" dirty="0"/>
              <a:t>。</a:t>
            </a:r>
            <a:endParaRPr lang="en-US" altLang="zh-CN" dirty="0"/>
          </a:p>
          <a:p>
            <a:pPr lvl="1"/>
            <a:r>
              <a:rPr lang="en" altLang="zh-CN" dirty="0"/>
              <a:t>Grace CPU </a:t>
            </a:r>
            <a:r>
              <a:rPr lang="zh-CN" altLang="en-US" dirty="0"/>
              <a:t>和 </a:t>
            </a:r>
            <a:r>
              <a:rPr lang="en" altLang="zh-CN" dirty="0"/>
              <a:t>Hopper GPU </a:t>
            </a:r>
            <a:r>
              <a:rPr lang="zh-CN" altLang="en-US" dirty="0"/>
              <a:t>间通过 </a:t>
            </a:r>
            <a:r>
              <a:rPr lang="en" altLang="zh-CN" dirty="0"/>
              <a:t>NVLink-C2C </a:t>
            </a:r>
            <a:r>
              <a:rPr lang="zh-CN" altLang="en-US" dirty="0"/>
              <a:t>互联，带宽为 </a:t>
            </a:r>
            <a:r>
              <a:rPr lang="en-US" altLang="zh-CN" dirty="0"/>
              <a:t>900</a:t>
            </a:r>
            <a:r>
              <a:rPr lang="en" altLang="zh-CN" dirty="0"/>
              <a:t>GB/s</a:t>
            </a:r>
            <a:endParaRPr lang="en-US" altLang="zh-CN" dirty="0"/>
          </a:p>
          <a:p>
            <a:pPr lvl="1"/>
            <a:r>
              <a:rPr lang="en" altLang="zh-CN" dirty="0"/>
              <a:t>HBM3e </a:t>
            </a:r>
            <a:r>
              <a:rPr lang="zh-CN" altLang="en-US" dirty="0"/>
              <a:t>外 </a:t>
            </a:r>
            <a:r>
              <a:rPr lang="en" altLang="zh-CN" dirty="0"/>
              <a:t>Grace CPU </a:t>
            </a:r>
            <a:r>
              <a:rPr lang="zh-CN" altLang="en-US" dirty="0"/>
              <a:t>外接 </a:t>
            </a:r>
            <a:r>
              <a:rPr lang="en-US" altLang="zh-CN" dirty="0"/>
              <a:t>480</a:t>
            </a:r>
            <a:r>
              <a:rPr lang="en" altLang="zh-CN" dirty="0"/>
              <a:t>GB</a:t>
            </a:r>
            <a:r>
              <a:rPr lang="zh-CN" altLang="en-US" dirty="0"/>
              <a:t> </a:t>
            </a:r>
            <a:r>
              <a:rPr lang="en" altLang="zh-CN" dirty="0"/>
              <a:t>LPDDR5X</a:t>
            </a:r>
            <a:r>
              <a:rPr lang="zh-CN" altLang="en" dirty="0"/>
              <a:t>，</a:t>
            </a:r>
            <a:r>
              <a:rPr lang="zh-CN" altLang="en-US" dirty="0"/>
              <a:t>带宽 </a:t>
            </a:r>
            <a:r>
              <a:rPr lang="en-US" altLang="zh-CN" dirty="0"/>
              <a:t>~500</a:t>
            </a:r>
            <a:r>
              <a:rPr lang="en" altLang="zh-CN" dirty="0"/>
              <a:t>GB/s</a:t>
            </a:r>
            <a:r>
              <a:rPr lang="zh-CN" altLang="e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64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9B474A-CD9E-808D-1476-449D79C2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269DE6-0F31-FDA5-6E3B-540919C09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015165" cy="4994910"/>
          </a:xfrm>
        </p:spPr>
        <p:txBody>
          <a:bodyPr anchor="ctr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一个 </a:t>
            </a:r>
            <a:r>
              <a:rPr lang="en" altLang="zh-CN" dirty="0"/>
              <a:t>GB200 </a:t>
            </a:r>
            <a:r>
              <a:rPr lang="zh-CN" altLang="en-US" dirty="0"/>
              <a:t>由 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" altLang="zh-CN" dirty="0"/>
              <a:t>Grace CPU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Blackwell GPU </a:t>
            </a:r>
            <a:r>
              <a:rPr lang="zh-CN" altLang="en-US" dirty="0"/>
              <a:t>组成，相应 </a:t>
            </a:r>
            <a:r>
              <a:rPr lang="en" altLang="zh-CN" dirty="0"/>
              <a:t>GPU </a:t>
            </a:r>
            <a:r>
              <a:rPr lang="zh-CN" altLang="en-US" dirty="0"/>
              <a:t>算力和显存加倍。</a:t>
            </a:r>
            <a:endParaRPr lang="en-US" altLang="zh-CN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CPU </a:t>
            </a:r>
            <a:r>
              <a:rPr lang="zh-CN" altLang="en-US" dirty="0"/>
              <a:t>和 </a:t>
            </a:r>
            <a:r>
              <a:rPr lang="en" altLang="zh-CN" dirty="0"/>
              <a:t>GPU </a:t>
            </a:r>
            <a:r>
              <a:rPr lang="zh-CN" altLang="en-US" dirty="0"/>
              <a:t>间通过 </a:t>
            </a:r>
            <a:r>
              <a:rPr lang="en-US" altLang="zh-CN" dirty="0"/>
              <a:t>900</a:t>
            </a:r>
            <a:r>
              <a:rPr lang="en" altLang="zh-CN" dirty="0"/>
              <a:t>GB/s </a:t>
            </a:r>
            <a:r>
              <a:rPr lang="zh-CN" altLang="en-US" dirty="0"/>
              <a:t> </a:t>
            </a:r>
            <a:r>
              <a:rPr lang="en" altLang="zh-CN" dirty="0"/>
              <a:t>NVLink-C2C </a:t>
            </a:r>
            <a:r>
              <a:rPr lang="zh-CN" altLang="en-US" dirty="0"/>
              <a:t>实现高速互联，功耗为 </a:t>
            </a:r>
            <a:r>
              <a:rPr lang="en-US" altLang="zh-CN" dirty="0"/>
              <a:t>1200</a:t>
            </a:r>
            <a:r>
              <a:rPr lang="en" altLang="zh-CN" dirty="0"/>
              <a:t>w</a:t>
            </a:r>
            <a:r>
              <a:rPr lang="zh-CN" altLang="en" dirty="0"/>
              <a:t>。</a:t>
            </a:r>
            <a:endParaRPr lang="en" altLang="zh-CN" dirty="0"/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zh-CN" altLang="en-US" dirty="0"/>
              <a:t>包含 </a:t>
            </a:r>
            <a:r>
              <a:rPr lang="en-US" altLang="zh-CN" dirty="0"/>
              <a:t>384 </a:t>
            </a:r>
            <a:r>
              <a:rPr lang="en" altLang="zh-CN" dirty="0"/>
              <a:t>GB HBM3e </a:t>
            </a:r>
            <a:r>
              <a:rPr lang="zh-CN" altLang="en-US" dirty="0"/>
              <a:t>显存，以及 </a:t>
            </a:r>
            <a:r>
              <a:rPr lang="en-US" altLang="zh-CN" dirty="0"/>
              <a:t>GH100</a:t>
            </a:r>
            <a:r>
              <a:rPr lang="zh-CN" altLang="en-US" dirty="0"/>
              <a:t> 同样 </a:t>
            </a:r>
            <a:r>
              <a:rPr lang="en-US" altLang="zh-CN" dirty="0"/>
              <a:t>480</a:t>
            </a:r>
            <a:r>
              <a:rPr lang="en" altLang="zh-CN" dirty="0"/>
              <a:t>GB LPDDR5X</a:t>
            </a:r>
            <a:r>
              <a:rPr lang="zh-CN" altLang="en" dirty="0"/>
              <a:t>，</a:t>
            </a:r>
            <a:r>
              <a:rPr lang="en" altLang="zh-CN" dirty="0"/>
              <a:t>Memory </a:t>
            </a:r>
            <a:r>
              <a:rPr lang="zh-CN" altLang="en-US" dirty="0"/>
              <a:t>为 </a:t>
            </a:r>
            <a:r>
              <a:rPr lang="en-US" altLang="zh-CN" dirty="0"/>
              <a:t>384</a:t>
            </a:r>
            <a:r>
              <a:rPr lang="en" altLang="zh-CN" dirty="0"/>
              <a:t>GB + 480GB</a:t>
            </a:r>
            <a:r>
              <a:rPr lang="zh-CN" altLang="en-US" dirty="0"/>
              <a:t> </a:t>
            </a:r>
            <a:r>
              <a:rPr lang="en" altLang="zh-CN" dirty="0"/>
              <a:t>=</a:t>
            </a:r>
            <a:r>
              <a:rPr lang="zh-CN" altLang="en-US" dirty="0"/>
              <a:t> </a:t>
            </a:r>
            <a:r>
              <a:rPr lang="en" altLang="zh-CN" dirty="0"/>
              <a:t>864GB</a:t>
            </a:r>
            <a:r>
              <a:rPr lang="zh-CN" altLang="en" dirty="0"/>
              <a:t>。</a:t>
            </a:r>
            <a:endParaRPr lang="en" altLang="zh-CN" dirty="0"/>
          </a:p>
          <a:p>
            <a:endParaRPr lang="zh-CN" altLang="en-US" dirty="0"/>
          </a:p>
        </p:txBody>
      </p:sp>
      <p:pic>
        <p:nvPicPr>
          <p:cNvPr id="11266" name="Picture 2" descr="GB200">
            <a:extLst>
              <a:ext uri="{FF2B5EF4-FFF2-40B4-BE49-F238E27FC236}">
                <a16:creationId xmlns:a16="http://schemas.microsoft.com/office/drawing/2014/main" id="{F469DFE5-8799-D00D-8BCC-B47C15AF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5" y="1304676"/>
            <a:ext cx="3689527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19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9B474A-CD9E-808D-1476-449D79C2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GB200</a:t>
            </a:r>
            <a:endParaRPr lang="zh-CN" altLang="en-US" dirty="0"/>
          </a:p>
        </p:txBody>
      </p:sp>
      <p:pic>
        <p:nvPicPr>
          <p:cNvPr id="11266" name="Picture 2" descr="GB200">
            <a:extLst>
              <a:ext uri="{FF2B5EF4-FFF2-40B4-BE49-F238E27FC236}">
                <a16:creationId xmlns:a16="http://schemas.microsoft.com/office/drawing/2014/main" id="{F469DFE5-8799-D00D-8BCC-B47C15AF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425" y="1304676"/>
            <a:ext cx="3689527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r look at Nvidia's 120kW DGX GB200 NVL72 rack system • The Register">
            <a:extLst>
              <a:ext uri="{FF2B5EF4-FFF2-40B4-BE49-F238E27FC236}">
                <a16:creationId xmlns:a16="http://schemas.microsoft.com/office/drawing/2014/main" id="{830235A6-980A-637D-2C08-A146ED345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3" r="24239" b="3260"/>
          <a:stretch/>
        </p:blipFill>
        <p:spPr bwMode="auto">
          <a:xfrm flipH="1">
            <a:off x="1569694" y="1259167"/>
            <a:ext cx="3979953" cy="508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61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FD44FF-390E-460D-3B81-CCB36956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GB200</a:t>
            </a:r>
            <a:r>
              <a:rPr lang="zh-CN" altLang="en-US" dirty="0"/>
              <a:t> </a:t>
            </a:r>
            <a:r>
              <a:rPr lang="en-US" altLang="zh-CN" dirty="0"/>
              <a:t>Bianca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4C8687-F297-D34F-00E1-2F6E1C71C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12156"/>
          <a:stretch/>
        </p:blipFill>
        <p:spPr bwMode="auto">
          <a:xfrm>
            <a:off x="266618" y="1229537"/>
            <a:ext cx="7891862" cy="53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B200">
            <a:extLst>
              <a:ext uri="{FF2B5EF4-FFF2-40B4-BE49-F238E27FC236}">
                <a16:creationId xmlns:a16="http://schemas.microsoft.com/office/drawing/2014/main" id="{331D974B-E0CD-CCB9-3A21-27B0370DF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1306368"/>
            <a:ext cx="3689527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40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393B2C-B405-D05E-BACE-2FEBA54F1D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Blackwell</a:t>
            </a:r>
            <a:r>
              <a:rPr lang="zh-CN" altLang="en-US" sz="2800" dirty="0"/>
              <a:t> 架构芯片信息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GH200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GB200</a:t>
            </a:r>
            <a:r>
              <a:rPr lang="zh-CN" altLang="en-US" sz="2800" dirty="0"/>
              <a:t> 产品信息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r>
              <a:rPr lang="en-US" altLang="zh-CN" sz="2800" dirty="0"/>
              <a:t> HGX</a:t>
            </a:r>
            <a:r>
              <a:rPr lang="zh-CN" altLang="en-US" sz="2800" dirty="0"/>
              <a:t> </a:t>
            </a:r>
            <a:r>
              <a:rPr lang="en-US" altLang="zh-CN" sz="2800" dirty="0"/>
              <a:t>H/B</a:t>
            </a:r>
            <a:r>
              <a:rPr lang="zh-CN" altLang="en-US" sz="2800" dirty="0"/>
              <a:t> </a:t>
            </a:r>
            <a:r>
              <a:rPr lang="zh-CN" altLang="en-US" sz="2800"/>
              <a:t>系列产品信息</a:t>
            </a:r>
            <a:endParaRPr lang="en-US" altLang="zh-CN" sz="2800" dirty="0"/>
          </a:p>
          <a:p>
            <a:pPr>
              <a:lnSpc>
                <a:spcPct val="20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0968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44D584-DB94-C4B7-087F-757E2931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BE70E0-6BB9-B039-5AA5-EA6E5698C1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Nvidia</a:t>
            </a:r>
            <a:r>
              <a:rPr lang="zh-CN" altLang="en-US" sz="2000" dirty="0"/>
              <a:t> 不仅使用封装技术来解决部件性能瓶颈，现在使用板卡（</a:t>
            </a:r>
            <a:r>
              <a:rPr lang="en" altLang="zh-CN" sz="2000" dirty="0"/>
              <a:t>Rack</a:t>
            </a:r>
            <a:r>
              <a:rPr lang="zh-CN" altLang="en-US" sz="2000" dirty="0"/>
              <a:t>）新概念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/>
              <a:t>Rack</a:t>
            </a:r>
            <a:r>
              <a:rPr lang="zh-CN" altLang="en-US" sz="2000" dirty="0"/>
              <a:t> 为超节点提供更加高密度的集成解决方案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/>
              <a:t>Host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Devices</a:t>
            </a:r>
            <a:r>
              <a:rPr lang="zh-CN" altLang="en-US" sz="2000" dirty="0"/>
              <a:t> 统一编址利于内存管理，特别是在大规模的推荐模型上</a:t>
            </a:r>
            <a:endParaRPr lang="en-US" altLang="zh-CN" sz="2000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096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 lnSpcReduction="10000"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" altLang="zh-CN" dirty="0"/>
              <a:t>HGX</a:t>
            </a:r>
            <a:r>
              <a:rPr lang="zh-CN" altLang="en-US" dirty="0"/>
              <a:t> </a:t>
            </a:r>
            <a:r>
              <a:rPr lang="en-US" altLang="zh-CN" dirty="0"/>
              <a:t>H/B</a:t>
            </a:r>
            <a:r>
              <a:rPr lang="zh-CN" altLang="en-US" dirty="0"/>
              <a:t> </a:t>
            </a:r>
            <a:r>
              <a:rPr lang="en-US" altLang="zh-CN" dirty="0"/>
              <a:t>100/200</a:t>
            </a:r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164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84800E-1311-38D3-E296-6D6BB60D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H200</a:t>
            </a:r>
            <a:endParaRPr lang="zh-CN" altLang="en-US" dirty="0"/>
          </a:p>
        </p:txBody>
      </p:sp>
      <p:pic>
        <p:nvPicPr>
          <p:cNvPr id="16388" name="Picture 4" descr="NVIDIA HGX™ A100 | 株式会社 日本コンピューティングシステム">
            <a:extLst>
              <a:ext uri="{FF2B5EF4-FFF2-40B4-BE49-F238E27FC236}">
                <a16:creationId xmlns:a16="http://schemas.microsoft.com/office/drawing/2014/main" id="{F5B6A315-081E-1611-BB5F-572093E93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304676"/>
            <a:ext cx="6659881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751C71-295A-6FC8-08E0-CF5A0B6E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459" y="1268730"/>
            <a:ext cx="4042593" cy="2472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34FB12-6AC5-CBA9-F68C-42F8C81C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33" y="3824060"/>
            <a:ext cx="4117199" cy="25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20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D1B68EF-BC16-C264-9404-B44366E7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www.nvidia.com</a:t>
            </a:r>
            <a:r>
              <a:rPr lang="en" altLang="zh-CN" dirty="0"/>
              <a:t>/</a:t>
            </a:r>
            <a:r>
              <a:rPr lang="en" altLang="zh-CN" dirty="0" err="1"/>
              <a:t>en</a:t>
            </a:r>
            <a:r>
              <a:rPr lang="en" altLang="zh-CN" dirty="0"/>
              <a:t>-us/data-center/</a:t>
            </a:r>
            <a:r>
              <a:rPr lang="en" altLang="zh-CN" dirty="0" err="1"/>
              <a:t>hgx</a:t>
            </a:r>
            <a:r>
              <a:rPr lang="en" altLang="zh-CN" dirty="0"/>
              <a:t>/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BE309-7724-2814-DDA1-B41F6F1C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11" y="1360170"/>
            <a:ext cx="10508140" cy="53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0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nt NVIDIA H100 SXM- Pricing Starts from $2.25/hr- Hyperstack">
            <a:extLst>
              <a:ext uri="{FF2B5EF4-FFF2-40B4-BE49-F238E27FC236}">
                <a16:creationId xmlns:a16="http://schemas.microsoft.com/office/drawing/2014/main" id="{D521053C-D29E-EB83-C061-58DEE88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06716">
            <a:off x="140391" y="1889760"/>
            <a:ext cx="5416113" cy="517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67287A9-AA1C-8A3F-D6C6-532845F6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系列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6DB6C-D93C-221D-011D-9B832F0B1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1172125" cy="4994910"/>
          </a:xfrm>
        </p:spPr>
        <p:txBody>
          <a:bodyPr anchor="t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B100 </a:t>
            </a:r>
            <a:r>
              <a:rPr lang="zh-CN" altLang="en-US" dirty="0"/>
              <a:t>和 </a:t>
            </a:r>
            <a:r>
              <a:rPr lang="en" altLang="zh-CN" dirty="0"/>
              <a:t>B200 </a:t>
            </a:r>
            <a:r>
              <a:rPr lang="zh-CN" altLang="en-US" dirty="0"/>
              <a:t>分别与之前的 </a:t>
            </a:r>
            <a:r>
              <a:rPr lang="en" altLang="zh-CN" dirty="0"/>
              <a:t>H100 </a:t>
            </a:r>
            <a:r>
              <a:rPr lang="zh-CN" altLang="en-US" dirty="0"/>
              <a:t>和 </a:t>
            </a:r>
            <a:r>
              <a:rPr lang="en" altLang="zh-CN" dirty="0"/>
              <a:t>B200 </a:t>
            </a:r>
            <a:r>
              <a:rPr lang="zh-CN" altLang="en-US" dirty="0"/>
              <a:t>对应，都是不带 </a:t>
            </a:r>
            <a:r>
              <a:rPr lang="en" altLang="zh-CN" dirty="0"/>
              <a:t>Grace CPU </a:t>
            </a:r>
            <a:r>
              <a:rPr lang="zh-CN" altLang="en-US" dirty="0"/>
              <a:t>的版本，可以配合 </a:t>
            </a:r>
            <a:r>
              <a:rPr lang="en" altLang="zh-CN" dirty="0"/>
              <a:t>Intel CPU </a:t>
            </a:r>
            <a:r>
              <a:rPr lang="zh-CN" altLang="en-US" dirty="0"/>
              <a:t>或 </a:t>
            </a:r>
            <a:r>
              <a:rPr lang="en" altLang="zh-CN" dirty="0"/>
              <a:t>AMD CPU </a:t>
            </a:r>
            <a:r>
              <a:rPr lang="zh-CN" altLang="en-US" dirty="0"/>
              <a:t>使用。</a:t>
            </a:r>
            <a:endParaRPr lang="en-US" altLang="zh-CN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5" name="Picture 4" descr="NVIDIA HGX™ A100 | 株式会社 日本コンピューティングシステム">
            <a:extLst>
              <a:ext uri="{FF2B5EF4-FFF2-40B4-BE49-F238E27FC236}">
                <a16:creationId xmlns:a16="http://schemas.microsoft.com/office/drawing/2014/main" id="{416681A3-76C6-2E7F-4844-F76213FA0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7030">
            <a:off x="6364123" y="2457926"/>
            <a:ext cx="5385315" cy="40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78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C594D7-8096-1245-67E5-93CDAE6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</a:t>
            </a:r>
            <a:r>
              <a:rPr lang="en-US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H200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392F9E38-14D4-0020-8394-1D2DF8769F3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4919755"/>
              </p:ext>
            </p:extLst>
          </p:nvPr>
        </p:nvGraphicFramePr>
        <p:xfrm>
          <a:off x="737313" y="1147604"/>
          <a:ext cx="10736115" cy="5243616"/>
        </p:xfrm>
        <a:graphic>
          <a:graphicData uri="http://schemas.openxmlformats.org/drawingml/2006/table">
            <a:tbl>
              <a:tblPr/>
              <a:tblGrid>
                <a:gridCol w="3578705">
                  <a:extLst>
                    <a:ext uri="{9D8B030D-6E8A-4147-A177-3AD203B41FA5}">
                      <a16:colId xmlns:a16="http://schemas.microsoft.com/office/drawing/2014/main" val="3097774874"/>
                    </a:ext>
                  </a:extLst>
                </a:gridCol>
                <a:gridCol w="3578705">
                  <a:extLst>
                    <a:ext uri="{9D8B030D-6E8A-4147-A177-3AD203B41FA5}">
                      <a16:colId xmlns:a16="http://schemas.microsoft.com/office/drawing/2014/main" val="1014765170"/>
                    </a:ext>
                  </a:extLst>
                </a:gridCol>
                <a:gridCol w="3578705">
                  <a:extLst>
                    <a:ext uri="{9D8B030D-6E8A-4147-A177-3AD203B41FA5}">
                      <a16:colId xmlns:a16="http://schemas.microsoft.com/office/drawing/2014/main" val="3755260341"/>
                    </a:ext>
                  </a:extLst>
                </a:gridCol>
              </a:tblGrid>
              <a:tr h="272463">
                <a:tc>
                  <a:txBody>
                    <a:bodyPr/>
                    <a:lstStyle/>
                    <a:p>
                      <a:pPr algn="l" fontAlgn="t"/>
                      <a:endParaRPr lang="en" sz="1200" b="1" dirty="0">
                        <a:effectLst/>
                        <a:latin typeface="+mn-lt"/>
                      </a:endParaRP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HGX H100</a:t>
                      </a:r>
                      <a:endParaRPr lang="en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HGX H200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42277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endParaRPr lang="en" sz="1200" b="1">
                        <a:effectLst/>
                        <a:latin typeface="+mn-lt"/>
                      </a:endParaRP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8-GPU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altLang="zh-CN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8-GPU</a:t>
                      </a:r>
                      <a:endParaRPr lang="en" sz="12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554583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Form Factor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8x NVIDIA H100 SXM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8x NVIDIA H200 SXM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751105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FP8 Tensor Core*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32 PFLOPS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32 PFLOPS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83462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INT8 Tensor Core*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32 POPS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32 POPS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436347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FP16/BF16 Tensor Core*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16 PFLOPS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16 PFLOPS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14728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TF32 Tensor Core*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8 PFLOPS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8 PFLOPS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127844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FP32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540 TFLOPS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540 TFLOPS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80646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FP64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270 TFLOPS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270 TFLOPS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22810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FP64 Tensor Core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540 TFLOPS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540 TFLOPS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72813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640GB HBM3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1.1TB HBM3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246643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latin typeface="+mn-lt"/>
                        </a:rPr>
                        <a:t>GPU Aggregate Bandwidth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27GB/s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38GB/s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98567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NVLink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Fourth generation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Fourth generation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34308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NVSwitch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Third generation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  <a:latin typeface="+mn-lt"/>
                        </a:rPr>
                        <a:t>Third generation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260529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NVSwitch GPU-to-GPU Bandwidth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900GB/s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  <a:latin typeface="+mn-lt"/>
                        </a:rPr>
                        <a:t>900GB/s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10244"/>
                  </a:ext>
                </a:extLst>
              </a:tr>
              <a:tr h="272463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  <a:latin typeface="+mn-lt"/>
                        </a:rPr>
                        <a:t>Total Aggregate Bandwidth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100" dirty="0">
                          <a:effectLst/>
                          <a:latin typeface="+mn-lt"/>
                        </a:rPr>
                        <a:t>7.2TB/s</a:t>
                      </a:r>
                    </a:p>
                  </a:txBody>
                  <a:tcPr marL="63099" marR="63099" marT="63099" marB="6309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latin typeface="+mn-lt"/>
                        </a:rPr>
                        <a:t>7.2TB/s</a:t>
                      </a:r>
                    </a:p>
                  </a:txBody>
                  <a:tcPr marL="72423" marR="72423" marT="72423" marB="72423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578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3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C107144-0D3D-E710-2F40-BD1B6A93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HGX</a:t>
            </a:r>
            <a:r>
              <a:rPr lang="zh-CN" altLang="en-US" dirty="0"/>
              <a:t> </a:t>
            </a:r>
            <a:r>
              <a:rPr lang="en-US" altLang="zh-CN" dirty="0"/>
              <a:t>B100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B200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40CD936-EAF1-1EBA-5B03-57CCD90E45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50472813"/>
              </p:ext>
            </p:extLst>
          </p:nvPr>
        </p:nvGraphicFramePr>
        <p:xfrm>
          <a:off x="623833" y="1467299"/>
          <a:ext cx="10963275" cy="4832287"/>
        </p:xfrm>
        <a:graphic>
          <a:graphicData uri="http://schemas.openxmlformats.org/drawingml/2006/table">
            <a:tbl>
              <a:tblPr/>
              <a:tblGrid>
                <a:gridCol w="3654425">
                  <a:extLst>
                    <a:ext uri="{9D8B030D-6E8A-4147-A177-3AD203B41FA5}">
                      <a16:colId xmlns:a16="http://schemas.microsoft.com/office/drawing/2014/main" val="2458653653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1226049458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3264783765"/>
                    </a:ext>
                  </a:extLst>
                </a:gridCol>
              </a:tblGrid>
              <a:tr h="24712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2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</a:p>
                  </a:txBody>
                  <a:tcPr marL="68871" marR="68871" marT="91828" marB="6887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solidFill>
                            <a:srgbClr val="000000"/>
                          </a:solidFill>
                          <a:effectLst/>
                        </a:rPr>
                        <a:t>HGX B200</a:t>
                      </a:r>
                    </a:p>
                  </a:txBody>
                  <a:tcPr marL="68871" marR="68871" marT="91828" marB="6887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solidFill>
                            <a:srgbClr val="000000"/>
                          </a:solidFill>
                          <a:effectLst/>
                        </a:rPr>
                        <a:t>HGX B100</a:t>
                      </a:r>
                    </a:p>
                  </a:txBody>
                  <a:tcPr marL="68871" marR="68871" marT="91828" marB="6887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006867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Form Factor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8x NVIDIA B200 SXM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8x NVIDIA B100 SXM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069317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FP4 Tensor Core*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highlight>
                            <a:srgbClr val="FFFF00"/>
                          </a:highlight>
                        </a:rPr>
                        <a:t>144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  <a:highlight>
                            <a:srgbClr val="FFFF00"/>
                          </a:highlight>
                        </a:rPr>
                        <a:t>112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22920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  <a:highlight>
                            <a:srgbClr val="FFFF00"/>
                          </a:highlight>
                        </a:rPr>
                        <a:t>FP8/FP6 Tensor Core*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72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56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68969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INT8 Tensor Core*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72 POPS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56 POPS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91828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FP16/BF16 Tensor Core*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36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28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80593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</a:rPr>
                        <a:t>TF32 Tensor Core*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18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14 PFLOPS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28412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</a:rPr>
                        <a:t>FP32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640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480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264642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 dirty="0">
                          <a:effectLst/>
                        </a:rPr>
                        <a:t>FP64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320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240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559605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FP64 Tensor Core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320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240 TFLOPS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586867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Memory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Up to 1.5TB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Up to 1.5TB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56143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NVLink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Fifth generation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Fifth generation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26889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NVIDIA NVSwitch™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Fourth generation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Fourth generation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17795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NVSwitch GPU-to-GPU Bandwidth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1.8TB/s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1.8TB/s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46526"/>
                  </a:ext>
                </a:extLst>
              </a:tr>
              <a:tr h="230611">
                <a:tc>
                  <a:txBody>
                    <a:bodyPr/>
                    <a:lstStyle/>
                    <a:p>
                      <a:pPr algn="l" fontAlgn="t"/>
                      <a:r>
                        <a:rPr lang="en" sz="1200" b="1">
                          <a:effectLst/>
                        </a:rPr>
                        <a:t>Total Aggregate Bandwidth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>
                          <a:effectLst/>
                        </a:rPr>
                        <a:t>14.4TB/s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200" dirty="0">
                          <a:effectLst/>
                        </a:rPr>
                        <a:t>14.4TB/s</a:t>
                      </a:r>
                    </a:p>
                  </a:txBody>
                  <a:tcPr marL="68871" marR="68871" marT="68871" marB="6887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311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2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61252CA-2888-BF71-6FC6-F94B8892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其他信息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99D9961-02D3-0409-16EA-C0B84EFF0E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n" altLang="zh-CN" dirty="0"/>
              <a:t>B100 </a:t>
            </a:r>
            <a:r>
              <a:rPr lang="zh-CN" altLang="en-US" dirty="0"/>
              <a:t>算力 </a:t>
            </a:r>
            <a:r>
              <a:rPr lang="en" altLang="zh-CN" dirty="0"/>
              <a:t>B200 </a:t>
            </a:r>
            <a:r>
              <a:rPr lang="en-US" altLang="zh-CN" dirty="0"/>
              <a:t>~3/4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" altLang="zh-CN" dirty="0"/>
              <a:t>B100 </a:t>
            </a:r>
            <a:r>
              <a:rPr lang="zh-CN" altLang="en-US" dirty="0"/>
              <a:t>稀疏 </a:t>
            </a:r>
            <a:r>
              <a:rPr lang="en" altLang="zh-CN" dirty="0"/>
              <a:t>FP16 </a:t>
            </a:r>
            <a:r>
              <a:rPr lang="zh-CN" altLang="en-US" dirty="0"/>
              <a:t>算力为 </a:t>
            </a:r>
            <a:r>
              <a:rPr lang="en-US" altLang="zh-CN" dirty="0"/>
              <a:t>28</a:t>
            </a:r>
            <a:r>
              <a:rPr lang="en" altLang="zh-CN" dirty="0"/>
              <a:t>PF</a:t>
            </a:r>
            <a:r>
              <a:rPr lang="zh-CN" altLang="en" dirty="0"/>
              <a:t>，</a:t>
            </a:r>
            <a:r>
              <a:rPr lang="en" altLang="zh-CN" dirty="0"/>
              <a:t>8</a:t>
            </a:r>
            <a:r>
              <a:rPr lang="en-US" altLang="zh-CN" dirty="0"/>
              <a:t>x</a:t>
            </a:r>
            <a:r>
              <a:rPr lang="en" altLang="zh-CN" dirty="0"/>
              <a:t>B200 </a:t>
            </a:r>
            <a:r>
              <a:rPr lang="zh-CN" altLang="en-US" dirty="0"/>
              <a:t>的稀疏 </a:t>
            </a:r>
            <a:r>
              <a:rPr lang="en" altLang="zh-CN" dirty="0"/>
              <a:t>FP16 </a:t>
            </a:r>
            <a:r>
              <a:rPr lang="zh-CN" altLang="en-US" dirty="0"/>
              <a:t>算力为 </a:t>
            </a:r>
            <a:r>
              <a:rPr lang="en-US" altLang="zh-CN" dirty="0"/>
              <a:t>36</a:t>
            </a:r>
            <a:r>
              <a:rPr lang="en" altLang="zh-CN" dirty="0"/>
              <a:t>PF</a:t>
            </a:r>
            <a:r>
              <a:rPr lang="zh-CN" altLang="en" dirty="0"/>
              <a:t>，</a:t>
            </a:r>
            <a:r>
              <a:rPr lang="zh-CN" altLang="en-US" dirty="0"/>
              <a:t>可见 </a:t>
            </a:r>
            <a:r>
              <a:rPr lang="en-US" altLang="zh-CN" dirty="0"/>
              <a:t>8*</a:t>
            </a:r>
            <a:r>
              <a:rPr lang="en" altLang="zh-CN" dirty="0"/>
              <a:t>B200 </a:t>
            </a:r>
            <a:r>
              <a:rPr lang="zh-CN" altLang="en-US" dirty="0"/>
              <a:t>的稀疏 </a:t>
            </a:r>
            <a:r>
              <a:rPr lang="en" altLang="zh-CN" dirty="0"/>
              <a:t>FP16 </a:t>
            </a:r>
            <a:r>
              <a:rPr lang="zh-CN" altLang="en-US" dirty="0"/>
              <a:t>算力为 </a:t>
            </a:r>
            <a:r>
              <a:rPr lang="en-US" altLang="zh-CN" dirty="0"/>
              <a:t>8*</a:t>
            </a:r>
            <a:r>
              <a:rPr lang="en" altLang="zh-CN" dirty="0"/>
              <a:t>H100/H200 </a:t>
            </a:r>
            <a:r>
              <a:rPr lang="zh-CN" altLang="en-US" dirty="0"/>
              <a:t>的 </a:t>
            </a:r>
            <a:r>
              <a:rPr lang="en-US" altLang="zh-CN" dirty="0"/>
              <a:t>2.25</a:t>
            </a:r>
            <a:r>
              <a:rPr lang="zh-CN" altLang="en-US" dirty="0"/>
              <a:t> 倍。相当于单个 </a:t>
            </a:r>
            <a:r>
              <a:rPr lang="en" altLang="zh-CN" dirty="0"/>
              <a:t>B200 </a:t>
            </a:r>
            <a:r>
              <a:rPr lang="zh-CN" altLang="en-US" dirty="0"/>
              <a:t>的稀疏 </a:t>
            </a:r>
            <a:r>
              <a:rPr lang="en" altLang="zh-CN" dirty="0"/>
              <a:t>FP16 </a:t>
            </a:r>
            <a:r>
              <a:rPr lang="zh-CN" altLang="en-US" dirty="0"/>
              <a:t>算力为 </a:t>
            </a:r>
            <a:r>
              <a:rPr lang="en-US" altLang="zh-CN" dirty="0"/>
              <a:t>4.5</a:t>
            </a:r>
            <a:r>
              <a:rPr lang="en" altLang="zh-CN" dirty="0"/>
              <a:t>PF</a:t>
            </a:r>
            <a:r>
              <a:rPr lang="zh-CN" altLang="en-US" dirty="0"/>
              <a:t>。</a:t>
            </a:r>
          </a:p>
          <a:p>
            <a:r>
              <a:rPr lang="en" altLang="zh-CN" dirty="0"/>
              <a:t>Blackwell </a:t>
            </a:r>
            <a:r>
              <a:rPr lang="zh-CN" altLang="en-US" dirty="0"/>
              <a:t>的 </a:t>
            </a:r>
            <a:r>
              <a:rPr lang="en" altLang="zh-CN" dirty="0"/>
              <a:t>Tensor Core </a:t>
            </a:r>
            <a:r>
              <a:rPr lang="zh-CN" altLang="en-US" dirty="0"/>
              <a:t>相比 </a:t>
            </a:r>
            <a:r>
              <a:rPr lang="en" altLang="zh-CN" dirty="0"/>
              <a:t>Hopper </a:t>
            </a:r>
            <a:r>
              <a:rPr lang="zh-CN" altLang="en-US" dirty="0"/>
              <a:t>添加了对 </a:t>
            </a:r>
            <a:r>
              <a:rPr lang="en" altLang="zh-CN" dirty="0"/>
              <a:t>FP6 </a:t>
            </a:r>
            <a:r>
              <a:rPr lang="zh-CN" altLang="en-US" dirty="0"/>
              <a:t>和 </a:t>
            </a:r>
            <a:r>
              <a:rPr lang="en" altLang="zh-CN" dirty="0"/>
              <a:t>FP4 </a:t>
            </a:r>
            <a:r>
              <a:rPr lang="zh-CN" altLang="en-US" dirty="0"/>
              <a:t>的支持，从上图也可以看出其 </a:t>
            </a:r>
            <a:r>
              <a:rPr lang="en" altLang="zh-CN" dirty="0"/>
              <a:t>FP4 </a:t>
            </a:r>
            <a:r>
              <a:rPr lang="zh-CN" altLang="en-US" dirty="0"/>
              <a:t>算力为 </a:t>
            </a:r>
            <a:r>
              <a:rPr lang="en" altLang="zh-CN" dirty="0"/>
              <a:t>FP8 </a:t>
            </a:r>
            <a:r>
              <a:rPr lang="zh-CN" altLang="en-US" dirty="0"/>
              <a:t>算力 </a:t>
            </a:r>
            <a:r>
              <a:rPr lang="en-US" altLang="zh-CN" dirty="0"/>
              <a:t>2 </a:t>
            </a:r>
            <a:r>
              <a:rPr lang="zh-CN" altLang="en-US" dirty="0"/>
              <a:t>倍，</a:t>
            </a:r>
            <a:r>
              <a:rPr lang="en" altLang="zh-CN" dirty="0"/>
              <a:t>FP16 </a:t>
            </a:r>
            <a:r>
              <a:rPr lang="zh-CN" altLang="en-US" dirty="0"/>
              <a:t>算力 </a:t>
            </a:r>
            <a:r>
              <a:rPr lang="en-US" altLang="zh-CN" dirty="0"/>
              <a:t>4 </a:t>
            </a:r>
            <a:r>
              <a:rPr lang="zh-CN" altLang="en-US" dirty="0"/>
              <a:t>倍。而 </a:t>
            </a:r>
            <a:r>
              <a:rPr lang="en" altLang="zh-CN" dirty="0"/>
              <a:t>Blackwell </a:t>
            </a:r>
            <a:r>
              <a:rPr lang="zh-CN" altLang="en-US" dirty="0"/>
              <a:t>的 </a:t>
            </a:r>
            <a:r>
              <a:rPr lang="en" altLang="zh-CN" dirty="0"/>
              <a:t>CUDA Core </a:t>
            </a:r>
            <a:r>
              <a:rPr lang="zh-CN" altLang="en-US" dirty="0"/>
              <a:t>不再支持 </a:t>
            </a:r>
            <a:r>
              <a:rPr lang="en" altLang="zh-CN" dirty="0"/>
              <a:t>INT8</a:t>
            </a:r>
            <a:r>
              <a:rPr lang="zh-CN" altLang="en" dirty="0"/>
              <a:t>。</a:t>
            </a:r>
            <a:r>
              <a:rPr lang="zh-CN" altLang="en-US" dirty="0"/>
              <a:t>此外，从 </a:t>
            </a:r>
            <a:r>
              <a:rPr lang="en" altLang="zh-CN" dirty="0"/>
              <a:t>Hopper </a:t>
            </a:r>
            <a:r>
              <a:rPr lang="zh-CN" altLang="en-US" dirty="0"/>
              <a:t>开始都不再支持 </a:t>
            </a:r>
            <a:r>
              <a:rPr lang="en" altLang="zh-CN" dirty="0"/>
              <a:t>INT4</a:t>
            </a:r>
            <a:r>
              <a:rPr lang="zh-CN" altLang="en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842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3800" dirty="0"/>
              <a:t>总结与思考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804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B8E1C6F-92CB-284B-9606-63EE09C0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r>
              <a:rPr lang="zh-CN" altLang="en-US" dirty="0"/>
              <a:t>架构发展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E5472F-C7C3-37BD-F6A9-FAD3C34B4F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B200</a:t>
            </a:r>
            <a:r>
              <a:rPr lang="zh-CN" altLang="en-US" dirty="0"/>
              <a:t>、</a:t>
            </a:r>
            <a:r>
              <a:rPr lang="en-US" altLang="zh-CN" dirty="0"/>
              <a:t>B100</a:t>
            </a:r>
            <a:r>
              <a:rPr lang="zh-CN" altLang="en-US" dirty="0"/>
              <a:t>、</a:t>
            </a:r>
            <a:r>
              <a:rPr lang="en-US" altLang="zh-CN" dirty="0"/>
              <a:t>GB200</a:t>
            </a:r>
            <a:r>
              <a:rPr lang="zh-CN" altLang="en-US" dirty="0"/>
              <a:t>、</a:t>
            </a:r>
            <a:r>
              <a:rPr lang="en-US" altLang="zh-CN" dirty="0"/>
              <a:t>NVL72</a:t>
            </a:r>
            <a:r>
              <a:rPr lang="zh-CN" altLang="en-US" dirty="0"/>
              <a:t>、</a:t>
            </a:r>
            <a:r>
              <a:rPr lang="en-US" altLang="zh-CN" dirty="0"/>
              <a:t>NVL32</a:t>
            </a:r>
            <a:r>
              <a:rPr lang="zh-CN" altLang="en-US" dirty="0"/>
              <a:t>、</a:t>
            </a:r>
            <a:r>
              <a:rPr lang="en-US" altLang="zh-CN" dirty="0"/>
              <a:t>SuperPod</a:t>
            </a:r>
            <a:r>
              <a:rPr lang="zh-CN" altLang="en-US" dirty="0"/>
              <a:t>、</a:t>
            </a:r>
            <a:r>
              <a:rPr lang="en-US" altLang="zh-CN" dirty="0"/>
              <a:t>GH200</a:t>
            </a:r>
            <a:r>
              <a:rPr lang="zh-CN" altLang="en-US" dirty="0"/>
              <a:t>、</a:t>
            </a:r>
            <a:r>
              <a:rPr lang="en-US" altLang="zh-CN" dirty="0"/>
              <a:t>H200</a:t>
            </a:r>
            <a:r>
              <a:rPr lang="zh-CN" altLang="en-US" dirty="0"/>
              <a:t>、</a:t>
            </a:r>
            <a:r>
              <a:rPr lang="en-US" altLang="zh-CN" dirty="0"/>
              <a:t>H100</a:t>
            </a:r>
            <a:r>
              <a:rPr lang="zh-CN" altLang="en-US" dirty="0"/>
              <a:t>、</a:t>
            </a:r>
            <a:r>
              <a:rPr lang="en-US" altLang="zh-CN" dirty="0"/>
              <a:t>L20</a:t>
            </a:r>
            <a:r>
              <a:rPr lang="zh-CN" altLang="en-US" dirty="0"/>
              <a:t>、</a:t>
            </a:r>
            <a:r>
              <a:rPr lang="en-US" altLang="zh-CN" dirty="0"/>
              <a:t>SuperPod-576</a:t>
            </a:r>
          </a:p>
          <a:p>
            <a:r>
              <a:rPr lang="en" altLang="zh-CN" dirty="0"/>
              <a:t>ConnectX-800G</a:t>
            </a:r>
            <a:r>
              <a:rPr lang="zh-CN" altLang="en-US" dirty="0"/>
              <a:t> 网卡、网络交换机</a:t>
            </a:r>
            <a:endParaRPr lang="en-US" altLang="zh-CN" dirty="0"/>
          </a:p>
        </p:txBody>
      </p:sp>
      <p:pic>
        <p:nvPicPr>
          <p:cNvPr id="9218" name="Picture 2" descr="NVIDIA DGX GB200 NVL72 | DELTA Computer Products GmbH">
            <a:extLst>
              <a:ext uri="{FF2B5EF4-FFF2-40B4-BE49-F238E27FC236}">
                <a16:creationId xmlns:a16="http://schemas.microsoft.com/office/drawing/2014/main" id="{12DB6D24-1335-578F-09B5-126EA14D6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96"/>
          <a:stretch/>
        </p:blipFill>
        <p:spPr bwMode="auto">
          <a:xfrm>
            <a:off x="261017" y="3074448"/>
            <a:ext cx="11573127" cy="24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16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/>
              <a:t>GPU</a:t>
            </a:r>
            <a:r>
              <a:rPr lang="zh-CN" altLang="en-US" sz="13800" dirty="0"/>
              <a:t>产品介绍</a:t>
            </a:r>
            <a:endParaRPr lang="en-US" altLang="zh-CN" sz="13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6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30C72-4AB0-093A-54D6-6A8482A2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7CDC08-636D-3E18-5B4A-38A30BE3DB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925AF8-D2D9-081F-84D5-6A5FF319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" y="221099"/>
            <a:ext cx="11798935" cy="663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12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34280D-0138-5285-5C3D-08BB6588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61ADE71-958E-0028-E363-607017D2CC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Nvidia publishes first Blackwell B200 MLPerf results: Up to 4X faster than  its H100 predecessor, when using FP4 | Tom's Hardware">
            <a:extLst>
              <a:ext uri="{FF2B5EF4-FFF2-40B4-BE49-F238E27FC236}">
                <a16:creationId xmlns:a16="http://schemas.microsoft.com/office/drawing/2014/main" id="{25E4CDCB-7156-97C1-8A5F-C572F4C7D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223521"/>
            <a:ext cx="1219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4A98A7-95F8-A644-B441-C6743FBC2B08}"/>
              </a:ext>
            </a:extLst>
          </p:cNvPr>
          <p:cNvSpPr txBox="1"/>
          <p:nvPr/>
        </p:nvSpPr>
        <p:spPr>
          <a:xfrm>
            <a:off x="1310640" y="1995016"/>
            <a:ext cx="145288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Die</a:t>
            </a:r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70ACAC-71DC-AF10-E7A7-A84974019115}"/>
              </a:ext>
            </a:extLst>
          </p:cNvPr>
          <p:cNvSpPr txBox="1"/>
          <p:nvPr/>
        </p:nvSpPr>
        <p:spPr>
          <a:xfrm>
            <a:off x="8686800" y="1995016"/>
            <a:ext cx="145288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Die</a:t>
            </a:r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71388-3FF8-0467-3E71-9EC5BEB7C896}"/>
              </a:ext>
            </a:extLst>
          </p:cNvPr>
          <p:cNvSpPr txBox="1"/>
          <p:nvPr/>
        </p:nvSpPr>
        <p:spPr>
          <a:xfrm>
            <a:off x="9026815" y="5108037"/>
            <a:ext cx="191008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HBM</a:t>
            </a:r>
            <a:r>
              <a:rPr lang="zh-CN" altLang="en-US" sz="24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(8TB/s)</a:t>
            </a:r>
            <a:endParaRPr lang="zh-CN" altLang="en-US" sz="2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79DAF5-306C-81CB-6FB5-64EC22AC6B93}"/>
              </a:ext>
            </a:extLst>
          </p:cNvPr>
          <p:cNvSpPr txBox="1"/>
          <p:nvPr/>
        </p:nvSpPr>
        <p:spPr>
          <a:xfrm>
            <a:off x="829978" y="5108037"/>
            <a:ext cx="255016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HV-HBI</a:t>
            </a:r>
            <a:r>
              <a:rPr lang="zh-CN" altLang="en-US" sz="24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Gill Sans MT" panose="020B0502020104020203" pitchFamily="34" charset="0"/>
              </a:rPr>
              <a:t>(10TB/s)</a:t>
            </a:r>
            <a:endParaRPr lang="zh-CN" altLang="en-US" sz="2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9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GPU</a:t>
            </a:r>
            <a:r>
              <a:rPr lang="zh-CN" altLang="en-US" dirty="0"/>
              <a:t> 芯片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b="1" dirty="0"/>
              <a:t>制造工艺：</a:t>
            </a:r>
            <a:endParaRPr lang="en-US" altLang="zh-CN" b="1" dirty="0"/>
          </a:p>
          <a:p>
            <a:pPr lvl="1" algn="just">
              <a:spcAft>
                <a:spcPts val="0"/>
              </a:spcAft>
            </a:pPr>
            <a:r>
              <a:rPr lang="en" altLang="zh-CN" dirty="0"/>
              <a:t>Blackwell GPU </a:t>
            </a:r>
            <a:r>
              <a:rPr lang="zh-CN" altLang="en-US" dirty="0"/>
              <a:t>和 </a:t>
            </a:r>
            <a:r>
              <a:rPr lang="en" altLang="zh-CN" dirty="0"/>
              <a:t>H100 GPU </a:t>
            </a:r>
            <a:r>
              <a:rPr lang="zh-CN" altLang="en-US" dirty="0"/>
              <a:t>都采用台积电 </a:t>
            </a:r>
            <a:r>
              <a:rPr lang="en-US" altLang="zh-CN" dirty="0"/>
              <a:t>4</a:t>
            </a:r>
            <a:r>
              <a:rPr lang="en" altLang="zh-CN" dirty="0"/>
              <a:t>N </a:t>
            </a:r>
            <a:r>
              <a:rPr lang="zh-CN" altLang="en-US" dirty="0"/>
              <a:t>工艺</a:t>
            </a:r>
            <a:endParaRPr lang="en-US" altLang="zh-CN" dirty="0"/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" b="1" dirty="0"/>
              <a:t>晶体管数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en" altLang="zh-CN" dirty="0"/>
              <a:t>H100 </a:t>
            </a:r>
            <a:r>
              <a:rPr lang="zh-CN" altLang="en-US" dirty="0"/>
              <a:t>包含 </a:t>
            </a:r>
            <a:r>
              <a:rPr lang="en-US" altLang="zh-CN" dirty="0"/>
              <a:t>800 </a:t>
            </a:r>
            <a:r>
              <a:rPr lang="zh-CN" altLang="en-US" dirty="0"/>
              <a:t>亿晶体管，</a:t>
            </a:r>
            <a:r>
              <a:rPr lang="en" altLang="zh-CN" dirty="0"/>
              <a:t>Blackwell GPU </a:t>
            </a:r>
            <a:r>
              <a:rPr lang="zh-CN" altLang="en-US" dirty="0"/>
              <a:t>包含 </a:t>
            </a:r>
            <a:r>
              <a:rPr lang="en-US" altLang="zh-CN" dirty="0"/>
              <a:t>2080 </a:t>
            </a:r>
            <a:r>
              <a:rPr lang="zh-CN" altLang="en-US" dirty="0"/>
              <a:t>亿晶体管，</a:t>
            </a:r>
            <a:r>
              <a:rPr lang="en" altLang="zh-CN" dirty="0"/>
              <a:t>B200 GPU</a:t>
            </a:r>
            <a:r>
              <a:rPr lang="zh-CN" altLang="en-US" dirty="0"/>
              <a:t> 晶体管数为 </a:t>
            </a:r>
            <a:r>
              <a:rPr lang="en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2X</a:t>
            </a:r>
          </a:p>
          <a:p>
            <a:pPr lvl="1"/>
            <a:r>
              <a:rPr lang="zh-CN" altLang="en-US" dirty="0"/>
              <a:t>这意味着 </a:t>
            </a:r>
            <a:r>
              <a:rPr lang="en" altLang="zh-CN" dirty="0"/>
              <a:t>B200</a:t>
            </a:r>
            <a:r>
              <a:rPr lang="zh-CN" altLang="en-US" dirty="0"/>
              <a:t> 芯片封装密度比 </a:t>
            </a:r>
            <a:r>
              <a:rPr lang="en" altLang="zh-CN" dirty="0"/>
              <a:t>H100</a:t>
            </a:r>
            <a:r>
              <a:rPr lang="zh-CN" altLang="en-US" dirty="0"/>
              <a:t> 进一步提高，对管理散热和功耗也提出更高要求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b="1" dirty="0"/>
              <a:t>封装方式：</a:t>
            </a:r>
            <a:endParaRPr lang="en-US" altLang="zh-CN" b="1" dirty="0"/>
          </a:p>
          <a:p>
            <a:pPr lvl="1" algn="just">
              <a:spcAft>
                <a:spcPts val="0"/>
              </a:spcAft>
            </a:pPr>
            <a:r>
              <a:rPr lang="en" altLang="zh-CN" dirty="0"/>
              <a:t>H100 </a:t>
            </a:r>
            <a:r>
              <a:rPr lang="zh-CN" altLang="en-US" dirty="0"/>
              <a:t>单 </a:t>
            </a:r>
            <a:r>
              <a:rPr lang="en" altLang="zh-CN" dirty="0"/>
              <a:t>Die</a:t>
            </a:r>
            <a:r>
              <a:rPr lang="zh-CN" altLang="en" dirty="0"/>
              <a:t>（</a:t>
            </a:r>
            <a:r>
              <a:rPr lang="zh-CN" altLang="en-US" dirty="0"/>
              <a:t>单个完整半导体单元） 封装，</a:t>
            </a:r>
            <a:r>
              <a:rPr lang="en" altLang="zh-CN" dirty="0"/>
              <a:t>Blackwell GPU </a:t>
            </a:r>
            <a:r>
              <a:rPr lang="zh-CN" altLang="en-US" dirty="0"/>
              <a:t>封装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Die</a:t>
            </a:r>
            <a:endParaRPr lang="en-US" altLang="zh-CN" dirty="0"/>
          </a:p>
          <a:p>
            <a:pPr lvl="1" algn="just">
              <a:spcAft>
                <a:spcPts val="0"/>
              </a:spcAft>
            </a:pPr>
            <a:r>
              <a:rPr lang="en-US" altLang="zh-CN" dirty="0"/>
              <a:t>B200</a:t>
            </a:r>
            <a:r>
              <a:rPr lang="zh-CN" altLang="en-US" dirty="0"/>
              <a:t> 每个 </a:t>
            </a:r>
            <a:r>
              <a:rPr lang="en" altLang="zh-CN" dirty="0"/>
              <a:t>Die </a:t>
            </a:r>
            <a:r>
              <a:rPr lang="zh-CN" altLang="en-US" dirty="0"/>
              <a:t>算力大概为 </a:t>
            </a:r>
            <a:r>
              <a:rPr lang="en" altLang="zh-CN" dirty="0"/>
              <a:t>H100 </a:t>
            </a:r>
            <a:r>
              <a:rPr lang="en-US" altLang="zh-CN" dirty="0"/>
              <a:t>1.25X</a:t>
            </a:r>
            <a:r>
              <a:rPr lang="zh-CN" altLang="en-US" dirty="0"/>
              <a:t>，两个 </a:t>
            </a:r>
            <a:r>
              <a:rPr lang="en" altLang="zh-CN" dirty="0"/>
              <a:t>Die </a:t>
            </a:r>
            <a:r>
              <a:rPr lang="zh-CN" altLang="en" dirty="0"/>
              <a:t>合</a:t>
            </a:r>
            <a:r>
              <a:rPr lang="zh-CN" altLang="en-US" dirty="0"/>
              <a:t>封为 </a:t>
            </a:r>
            <a:r>
              <a:rPr lang="en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2.5X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" altLang="zh-CN" b="1" dirty="0"/>
              <a:t>NV</a:t>
            </a:r>
            <a:r>
              <a:rPr lang="zh-CN" altLang="en-US" b="1" dirty="0"/>
              <a:t> 高带宽接口（</a:t>
            </a:r>
            <a:r>
              <a:rPr lang="en" altLang="zh-CN" b="1" dirty="0"/>
              <a:t>Nvidia High Bandwidth Interface</a:t>
            </a:r>
            <a:r>
              <a:rPr lang="zh-CN" altLang="en" b="1" dirty="0"/>
              <a:t>）：</a:t>
            </a:r>
            <a:endParaRPr lang="en" altLang="zh-CN" b="1" dirty="0"/>
          </a:p>
          <a:p>
            <a:pPr marL="694190" lvl="1" indent="-457200"/>
            <a:r>
              <a:rPr lang="en" altLang="zh-CN" dirty="0"/>
              <a:t>B200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en" altLang="zh-CN" dirty="0"/>
              <a:t>Die</a:t>
            </a:r>
            <a:r>
              <a:rPr lang="zh-CN" altLang="en" dirty="0"/>
              <a:t>，</a:t>
            </a:r>
            <a:r>
              <a:rPr lang="zh-CN" altLang="en-US" dirty="0"/>
              <a:t>高速连接通道</a:t>
            </a:r>
            <a:r>
              <a:rPr lang="en" altLang="zh-CN" dirty="0"/>
              <a:t>NV-HBI</a:t>
            </a:r>
            <a:r>
              <a:rPr lang="zh-CN" altLang="en-US" dirty="0"/>
              <a:t> 达 </a:t>
            </a:r>
            <a:r>
              <a:rPr lang="en-US" altLang="zh-CN" dirty="0"/>
              <a:t>10</a:t>
            </a:r>
            <a:r>
              <a:rPr lang="en" altLang="zh-CN" dirty="0"/>
              <a:t>TB/s</a:t>
            </a:r>
            <a:r>
              <a:rPr lang="zh-CN" altLang="en-US" dirty="0"/>
              <a:t>，并占用部分芯片面积</a:t>
            </a:r>
          </a:p>
          <a:p>
            <a:pPr lvl="1" algn="just">
              <a:spcAft>
                <a:spcPts val="0"/>
              </a:spcAf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491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GPU</a:t>
            </a:r>
            <a:r>
              <a:rPr lang="zh-CN" altLang="en-US" dirty="0"/>
              <a:t> 芯片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" altLang="zh-CN" b="1" dirty="0"/>
              <a:t>FP4</a:t>
            </a:r>
            <a:r>
              <a:rPr lang="zh-CN" altLang="en-US" b="1" dirty="0"/>
              <a:t> 精度：</a:t>
            </a:r>
          </a:p>
          <a:p>
            <a:pPr marL="694190" lvl="1" indent="-457200"/>
            <a:r>
              <a:rPr lang="zh-CN" altLang="en-US" dirty="0"/>
              <a:t>引入一种新计算精度格式，位宽比 </a:t>
            </a:r>
            <a:r>
              <a:rPr lang="en" altLang="zh-CN" dirty="0"/>
              <a:t>FP8</a:t>
            </a:r>
            <a:r>
              <a:rPr lang="zh-CN" altLang="en-US" dirty="0"/>
              <a:t> 进一步降低，</a:t>
            </a:r>
            <a:r>
              <a:rPr lang="en" altLang="zh-CN" dirty="0"/>
              <a:t>B200</a:t>
            </a:r>
            <a:r>
              <a:rPr lang="zh-CN" altLang="en-US" dirty="0"/>
              <a:t> 峰值算力达 </a:t>
            </a:r>
            <a:r>
              <a:rPr lang="en-US" altLang="zh-CN" dirty="0"/>
              <a:t>18</a:t>
            </a:r>
            <a:r>
              <a:rPr lang="en" altLang="zh-CN" dirty="0"/>
              <a:t>P</a:t>
            </a:r>
            <a:endParaRPr lang="zh-CN" altLang="en" dirty="0"/>
          </a:p>
          <a:p>
            <a:pPr marL="457200" indent="-457200" algn="l">
              <a:buFont typeface="+mj-lt"/>
              <a:buAutoNum type="arabicPeriod"/>
            </a:pPr>
            <a:r>
              <a:rPr lang="en" altLang="zh-CN" b="1" dirty="0"/>
              <a:t>FP6</a:t>
            </a:r>
            <a:r>
              <a:rPr lang="zh-CN" altLang="en-US" b="1" dirty="0"/>
              <a:t> 精度：</a:t>
            </a:r>
          </a:p>
          <a:p>
            <a:pPr marL="694190" lvl="1" indent="-457200"/>
            <a:r>
              <a:rPr lang="zh-CN" altLang="en-US" dirty="0"/>
              <a:t>位宽介于 </a:t>
            </a:r>
            <a:r>
              <a:rPr lang="en" altLang="zh-CN" dirty="0"/>
              <a:t>FP4</a:t>
            </a:r>
            <a:r>
              <a:rPr lang="zh-CN" altLang="en-US" dirty="0"/>
              <a:t> 和 </a:t>
            </a:r>
            <a:r>
              <a:rPr lang="en" altLang="zh-CN" dirty="0"/>
              <a:t>FP8</a:t>
            </a:r>
            <a:r>
              <a:rPr lang="zh-CN" altLang="en-US" dirty="0"/>
              <a:t> 之间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内存与带宽：</a:t>
            </a:r>
            <a:endParaRPr lang="en-US" altLang="zh-CN" b="1" dirty="0"/>
          </a:p>
          <a:p>
            <a:pPr marL="694190" lvl="1" indent="-457200"/>
            <a:r>
              <a:rPr lang="zh-CN" altLang="en-US" dirty="0"/>
              <a:t>采用 </a:t>
            </a:r>
            <a:r>
              <a:rPr lang="en" altLang="zh-CN" dirty="0"/>
              <a:t>HBM3e</a:t>
            </a:r>
            <a:r>
              <a:rPr lang="zh-CN" altLang="en" dirty="0"/>
              <a:t>，</a:t>
            </a:r>
            <a:r>
              <a:rPr lang="zh-CN" altLang="en-US" dirty="0"/>
              <a:t>每片大小 </a:t>
            </a:r>
            <a:r>
              <a:rPr lang="en-US" altLang="zh-CN" dirty="0"/>
              <a:t>~24</a:t>
            </a:r>
            <a:r>
              <a:rPr lang="en" altLang="zh-CN" dirty="0"/>
              <a:t>GB</a:t>
            </a:r>
            <a:r>
              <a:rPr lang="zh-CN" altLang="en" dirty="0"/>
              <a:t>，</a:t>
            </a:r>
            <a:r>
              <a:rPr lang="zh-CN" altLang="en-US" dirty="0"/>
              <a:t>理论带宽上限为 </a:t>
            </a:r>
            <a:r>
              <a:rPr lang="en-US" altLang="zh-CN" dirty="0"/>
              <a:t>1.2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实际为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en" altLang="zh-CN" dirty="0"/>
              <a:t>Blackwell </a:t>
            </a:r>
            <a:r>
              <a:rPr lang="zh-CN" altLang="en" dirty="0"/>
              <a:t>芯片</a:t>
            </a:r>
            <a:r>
              <a:rPr lang="zh-CN" altLang="en-US" dirty="0"/>
              <a:t>上共 </a:t>
            </a:r>
            <a:r>
              <a:rPr lang="en-US" altLang="zh-CN" dirty="0"/>
              <a:t>8 </a:t>
            </a:r>
            <a:r>
              <a:rPr lang="zh-CN" altLang="en-US" dirty="0"/>
              <a:t>个</a:t>
            </a:r>
          </a:p>
          <a:p>
            <a:pPr marL="694190" lvl="1" indent="-457200"/>
            <a:r>
              <a:rPr lang="zh-CN" altLang="en-US" dirty="0"/>
              <a:t>每个 </a:t>
            </a:r>
            <a:r>
              <a:rPr lang="en" altLang="zh-CN" dirty="0"/>
              <a:t>Die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个  </a:t>
            </a:r>
            <a:r>
              <a:rPr lang="en" altLang="zh-CN" dirty="0"/>
              <a:t>HBM3e stack</a:t>
            </a:r>
            <a:r>
              <a:rPr lang="zh-CN" altLang="en" dirty="0"/>
              <a:t>，</a:t>
            </a:r>
            <a:r>
              <a:rPr lang="zh-CN" altLang="en-US" dirty="0"/>
              <a:t>一个</a:t>
            </a:r>
            <a:r>
              <a:rPr lang="en" altLang="zh-CN" dirty="0"/>
              <a:t> GPU</a:t>
            </a:r>
            <a:r>
              <a:rPr lang="zh-CN" altLang="en-US" dirty="0"/>
              <a:t> 有 </a:t>
            </a:r>
            <a:r>
              <a:rPr lang="en-US" altLang="zh-CN" dirty="0"/>
              <a:t>192</a:t>
            </a:r>
            <a:r>
              <a:rPr lang="en" altLang="zh-CN" dirty="0"/>
              <a:t>GB</a:t>
            </a:r>
            <a:r>
              <a:rPr lang="zh-CN" altLang="en-US" dirty="0"/>
              <a:t> 内存 </a:t>
            </a:r>
            <a:r>
              <a:rPr lang="en-US" altLang="zh-CN" dirty="0"/>
              <a:t>(</a:t>
            </a:r>
            <a:r>
              <a:rPr lang="en" altLang="zh-CN" dirty="0"/>
              <a:t>8 * 24GB</a:t>
            </a:r>
            <a:r>
              <a:rPr lang="en-US" altLang="zh-CN" dirty="0"/>
              <a:t>)</a:t>
            </a:r>
            <a:r>
              <a:rPr lang="zh-CN" altLang="en-US" dirty="0"/>
              <a:t>，内存带宽达 </a:t>
            </a:r>
            <a:r>
              <a:rPr lang="en-US" altLang="zh-CN" dirty="0"/>
              <a:t>8</a:t>
            </a:r>
            <a:r>
              <a:rPr lang="en" altLang="zh-CN" dirty="0"/>
              <a:t>TB/s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" altLang="zh-CN" dirty="0"/>
              <a:t>8 * 24GB</a:t>
            </a:r>
            <a:r>
              <a:rPr lang="en-US" altLang="zh-CN" dirty="0"/>
              <a:t>)</a:t>
            </a:r>
          </a:p>
          <a:p>
            <a:pPr marL="694190" lvl="1" indent="-457200"/>
            <a:r>
              <a:rPr lang="zh-CN" altLang="en-US" dirty="0"/>
              <a:t>相比 </a:t>
            </a:r>
            <a:r>
              <a:rPr lang="en" altLang="zh-CN" dirty="0"/>
              <a:t>H200</a:t>
            </a:r>
            <a:r>
              <a:rPr lang="zh-CN" altLang="en-US" dirty="0"/>
              <a:t> </a:t>
            </a:r>
            <a:r>
              <a:rPr lang="en-US" altLang="zh-CN" dirty="0"/>
              <a:t>6 </a:t>
            </a:r>
            <a:r>
              <a:rPr lang="zh-CN" altLang="en-US" dirty="0"/>
              <a:t> 个 </a:t>
            </a:r>
            <a:r>
              <a:rPr lang="en" altLang="zh-CN" dirty="0"/>
              <a:t>HBM</a:t>
            </a:r>
            <a:r>
              <a:rPr lang="en-US" altLang="zh-CN" dirty="0"/>
              <a:t>2</a:t>
            </a:r>
            <a:r>
              <a:rPr lang="zh-CN" altLang="en-US" dirty="0"/>
              <a:t>，可以减少内存接口芯片面积，使计算面积更大</a:t>
            </a:r>
          </a:p>
        </p:txBody>
      </p:sp>
    </p:spTree>
    <p:extLst>
      <p:ext uri="{BB962C8B-B14F-4D97-AF65-F5344CB8AC3E}">
        <p14:creationId xmlns:p14="http://schemas.microsoft.com/office/powerpoint/2010/main" val="428785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VIDIA Blackwell And Hopper">
            <a:extLst>
              <a:ext uri="{FF2B5EF4-FFF2-40B4-BE49-F238E27FC236}">
                <a16:creationId xmlns:a16="http://schemas.microsoft.com/office/drawing/2014/main" id="{803E40E5-3F06-1491-939F-345E36FC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/>
        </p:blipFill>
        <p:spPr bwMode="auto">
          <a:xfrm>
            <a:off x="895669" y="385891"/>
            <a:ext cx="10239691" cy="60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1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DBE907-0411-D548-662F-22539E57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" altLang="zh-CN" dirty="0"/>
              <a:t>GPU</a:t>
            </a:r>
            <a:r>
              <a:rPr lang="zh-CN" altLang="en-US" dirty="0"/>
              <a:t> 芯片</a:t>
            </a:r>
            <a:endParaRPr lang="en-US" altLang="zh-CN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128CE3-A4E4-151F-D1B0-DEC6D2265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制造工艺：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Blackwell GPU </a:t>
            </a:r>
            <a:r>
              <a:rPr lang="zh-CN" altLang="en-US" dirty="0"/>
              <a:t>和 </a:t>
            </a:r>
            <a:r>
              <a:rPr lang="en" altLang="zh-CN" dirty="0"/>
              <a:t>H100 GPU </a:t>
            </a:r>
            <a:r>
              <a:rPr lang="zh-CN" altLang="en-US" dirty="0"/>
              <a:t>都采用台积电 </a:t>
            </a:r>
            <a:r>
              <a:rPr lang="en-US" altLang="zh-CN" dirty="0"/>
              <a:t>4</a:t>
            </a:r>
            <a:r>
              <a:rPr lang="en" altLang="zh-CN" dirty="0"/>
              <a:t>N </a:t>
            </a:r>
            <a:r>
              <a:rPr lang="zh-CN" altLang="en-US" dirty="0"/>
              <a:t>工艺</a:t>
            </a:r>
            <a:endParaRPr lang="en-US" altLang="zh-CN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" dirty="0"/>
              <a:t>晶体管数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CN" dirty="0"/>
              <a:t>H100 </a:t>
            </a:r>
            <a:r>
              <a:rPr lang="zh-CN" altLang="en-US" dirty="0"/>
              <a:t>包含 </a:t>
            </a:r>
            <a:r>
              <a:rPr lang="en-US" altLang="zh-CN" dirty="0"/>
              <a:t>800 </a:t>
            </a:r>
            <a:r>
              <a:rPr lang="zh-CN" altLang="en-US" dirty="0"/>
              <a:t>亿晶体管，</a:t>
            </a:r>
            <a:r>
              <a:rPr lang="en" altLang="zh-CN" dirty="0"/>
              <a:t>Blackwell GPU </a:t>
            </a:r>
            <a:r>
              <a:rPr lang="zh-CN" altLang="en-US" dirty="0"/>
              <a:t>包含 </a:t>
            </a:r>
            <a:r>
              <a:rPr lang="en-US" altLang="zh-CN" dirty="0"/>
              <a:t>2080 </a:t>
            </a:r>
            <a:r>
              <a:rPr lang="zh-CN" altLang="en-US" dirty="0"/>
              <a:t>亿晶体管，</a:t>
            </a:r>
            <a:r>
              <a:rPr lang="en" altLang="zh-CN" dirty="0"/>
              <a:t>B200 GPU</a:t>
            </a:r>
            <a:r>
              <a:rPr lang="zh-CN" altLang="en-US" dirty="0"/>
              <a:t> 晶体管数为 </a:t>
            </a:r>
            <a:r>
              <a:rPr lang="en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2X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dirty="0"/>
              <a:t>这意味着 </a:t>
            </a:r>
            <a:r>
              <a:rPr lang="en" altLang="zh-CN" dirty="0"/>
              <a:t>B200</a:t>
            </a:r>
            <a:r>
              <a:rPr lang="zh-CN" altLang="en-US" dirty="0"/>
              <a:t> 芯片封装密度比 </a:t>
            </a:r>
            <a:r>
              <a:rPr lang="en" altLang="zh-CN" dirty="0"/>
              <a:t>H100</a:t>
            </a:r>
            <a:r>
              <a:rPr lang="zh-CN" altLang="en-US" dirty="0"/>
              <a:t> 进一步提高，对管理散热和功耗也提出更高要求</a:t>
            </a:r>
            <a:endParaRPr lang="en-US" altLang="zh-CN" dirty="0"/>
          </a:p>
          <a:p>
            <a:r>
              <a:rPr lang="zh-CN" altLang="en-US" dirty="0"/>
              <a:t>封装方式：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dirty="0"/>
              <a:t>H100 </a:t>
            </a:r>
            <a:r>
              <a:rPr lang="zh-CN" altLang="en-US" dirty="0"/>
              <a:t>单 </a:t>
            </a:r>
            <a:r>
              <a:rPr lang="en" altLang="zh-CN" dirty="0"/>
              <a:t>Die</a:t>
            </a:r>
            <a:r>
              <a:rPr lang="zh-CN" altLang="en" dirty="0"/>
              <a:t>（</a:t>
            </a:r>
            <a:r>
              <a:rPr lang="zh-CN" altLang="en-US" dirty="0"/>
              <a:t>单个完整半导体单元） 封装，</a:t>
            </a:r>
            <a:r>
              <a:rPr lang="en" altLang="zh-CN" dirty="0"/>
              <a:t>Blackwell GPU </a:t>
            </a:r>
            <a:r>
              <a:rPr lang="zh-CN" altLang="en-US" dirty="0"/>
              <a:t>封装 </a:t>
            </a:r>
            <a:r>
              <a:rPr lang="en-US" altLang="zh-CN" dirty="0"/>
              <a:t>2 </a:t>
            </a:r>
            <a:r>
              <a:rPr lang="zh-CN" altLang="en-US" dirty="0"/>
              <a:t>个 </a:t>
            </a:r>
            <a:r>
              <a:rPr lang="en" altLang="zh-CN" dirty="0"/>
              <a:t>Die</a:t>
            </a:r>
            <a:endParaRPr lang="en-US" altLang="zh-CN" dirty="0"/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B200</a:t>
            </a:r>
            <a:r>
              <a:rPr lang="zh-CN" altLang="en-US" dirty="0"/>
              <a:t> 每个 </a:t>
            </a:r>
            <a:r>
              <a:rPr lang="en" altLang="zh-CN" dirty="0"/>
              <a:t>Die </a:t>
            </a:r>
            <a:r>
              <a:rPr lang="zh-CN" altLang="en-US" dirty="0"/>
              <a:t>算力大概为 </a:t>
            </a:r>
            <a:r>
              <a:rPr lang="en" altLang="zh-CN" dirty="0"/>
              <a:t>H100 </a:t>
            </a:r>
            <a:r>
              <a:rPr lang="en-US" altLang="zh-CN" dirty="0"/>
              <a:t>1.25X</a:t>
            </a:r>
            <a:r>
              <a:rPr lang="zh-CN" altLang="en-US" dirty="0"/>
              <a:t>，两个 </a:t>
            </a:r>
            <a:r>
              <a:rPr lang="en" altLang="zh-CN" dirty="0"/>
              <a:t>Die </a:t>
            </a:r>
            <a:r>
              <a:rPr lang="zh-CN" altLang="en" dirty="0"/>
              <a:t>合</a:t>
            </a:r>
            <a:r>
              <a:rPr lang="zh-CN" altLang="en-US" dirty="0"/>
              <a:t>封为 </a:t>
            </a:r>
            <a:r>
              <a:rPr lang="en" altLang="zh-CN" dirty="0"/>
              <a:t>H100</a:t>
            </a:r>
            <a:r>
              <a:rPr lang="zh-CN" altLang="en-US" dirty="0"/>
              <a:t> </a:t>
            </a:r>
            <a:r>
              <a:rPr lang="en-US" altLang="zh-CN" dirty="0"/>
              <a:t>2.5X</a:t>
            </a:r>
          </a:p>
          <a:p>
            <a:pPr lvl="1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显存采用的是 </a:t>
            </a:r>
            <a:r>
              <a:rPr lang="en" altLang="zh-CN" dirty="0"/>
              <a:t>HBM3e</a:t>
            </a:r>
            <a:r>
              <a:rPr lang="zh-CN" altLang="en" dirty="0"/>
              <a:t>，</a:t>
            </a:r>
            <a:r>
              <a:rPr lang="zh-CN" altLang="en-US" dirty="0"/>
              <a:t>每片的大小为 </a:t>
            </a:r>
            <a:r>
              <a:rPr lang="en-US" altLang="zh-CN" dirty="0"/>
              <a:t>24</a:t>
            </a:r>
            <a:r>
              <a:rPr lang="en" altLang="zh-CN" dirty="0"/>
              <a:t>GB</a:t>
            </a:r>
            <a:r>
              <a:rPr lang="zh-CN" altLang="en" dirty="0"/>
              <a:t>，</a:t>
            </a:r>
            <a:r>
              <a:rPr lang="zh-CN" altLang="en-US" dirty="0"/>
              <a:t>理论带宽上限为 </a:t>
            </a:r>
            <a:r>
              <a:rPr lang="en-US" altLang="zh-CN" dirty="0"/>
              <a:t>1.2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实际为 </a:t>
            </a:r>
            <a:r>
              <a:rPr lang="en-US" altLang="zh-CN" dirty="0"/>
              <a:t>1</a:t>
            </a:r>
            <a:r>
              <a:rPr lang="en" altLang="zh-CN" dirty="0"/>
              <a:t>TB/s</a:t>
            </a:r>
            <a:r>
              <a:rPr lang="zh-CN" altLang="en" dirty="0"/>
              <a:t>，</a:t>
            </a:r>
            <a:r>
              <a:rPr lang="zh-CN" altLang="en-US" dirty="0"/>
              <a:t>整个 </a:t>
            </a:r>
            <a:r>
              <a:rPr lang="en" altLang="zh-CN" dirty="0"/>
              <a:t>Blackwell </a:t>
            </a:r>
            <a:r>
              <a:rPr lang="zh-CN" altLang="en-US" dirty="0"/>
              <a:t>上有 </a:t>
            </a:r>
            <a:r>
              <a:rPr lang="en-US" altLang="zh-CN" dirty="0"/>
              <a:t>8 </a:t>
            </a:r>
            <a:r>
              <a:rPr lang="zh-CN" altLang="en-US" dirty="0"/>
              <a:t>个。</a:t>
            </a:r>
          </a:p>
        </p:txBody>
      </p:sp>
      <p:pic>
        <p:nvPicPr>
          <p:cNvPr id="1026" name="Picture 2" descr="Nvidia's next-gen AI GPU is 4X faster than Hopper: Blackwell B200 GPU  delivers up to 20 petaflops of compute and other massive improvements |  Tom's Hardware">
            <a:extLst>
              <a:ext uri="{FF2B5EF4-FFF2-40B4-BE49-F238E27FC236}">
                <a16:creationId xmlns:a16="http://schemas.microsoft.com/office/drawing/2014/main" id="{2D2B77CF-B591-0FD7-2CEB-BACA6D86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97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38530</TotalTime>
  <Words>1209</Words>
  <Application>Microsoft Macintosh PowerPoint</Application>
  <PresentationFormat>自定义</PresentationFormat>
  <Paragraphs>182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本节内容</vt:lpstr>
      <vt:lpstr>PowerPoint 演示文稿</vt:lpstr>
      <vt:lpstr>PowerPoint 演示文稿</vt:lpstr>
      <vt:lpstr>PowerPoint 演示文稿</vt:lpstr>
      <vt:lpstr>GPU 芯片</vt:lpstr>
      <vt:lpstr>GPU 芯片</vt:lpstr>
      <vt:lpstr>PowerPoint 演示文稿</vt:lpstr>
      <vt:lpstr>GPU 芯片</vt:lpstr>
      <vt:lpstr>思考</vt:lpstr>
      <vt:lpstr>PowerPoint 演示文稿</vt:lpstr>
      <vt:lpstr>PowerPoint 演示文稿</vt:lpstr>
      <vt:lpstr>NVIDIA’s First GPU-CPU Superchip： GH200</vt:lpstr>
      <vt:lpstr>NVIDIA GH200 Grace Hopper Superchip Logical Overview</vt:lpstr>
      <vt:lpstr>Access-Frequency-Based Automatic Memory Migration</vt:lpstr>
      <vt:lpstr>NVIDIA’s First GPU-CPU Superchip</vt:lpstr>
      <vt:lpstr>GB200</vt:lpstr>
      <vt:lpstr>GB200</vt:lpstr>
      <vt:lpstr>GB200 Bianca Board</vt:lpstr>
      <vt:lpstr>思考</vt:lpstr>
      <vt:lpstr>PowerPoint 演示文稿</vt:lpstr>
      <vt:lpstr>HGX H100 &amp; H200</vt:lpstr>
      <vt:lpstr>https://www.nvidia.com/en-us/data-center/hgx/</vt:lpstr>
      <vt:lpstr>HGX 系列</vt:lpstr>
      <vt:lpstr>HGX H100 &amp; H200</vt:lpstr>
      <vt:lpstr>HGX B100 &amp; B200</vt:lpstr>
      <vt:lpstr>其他信息</vt:lpstr>
      <vt:lpstr>PowerPoint 演示文稿</vt:lpstr>
      <vt:lpstr>NVIDIA GPU架构发展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11468</cp:revision>
  <cp:lastPrinted>2023-09-08T09:14:01Z</cp:lastPrinted>
  <dcterms:created xsi:type="dcterms:W3CDTF">2020-08-28T08:44:19Z</dcterms:created>
  <dcterms:modified xsi:type="dcterms:W3CDTF">2024-11-29T11:49:54Z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